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4" r:id="rId9"/>
    <p:sldId id="321" r:id="rId10"/>
    <p:sldId id="318" r:id="rId11"/>
    <p:sldId id="317" r:id="rId12"/>
    <p:sldId id="319" r:id="rId13"/>
    <p:sldId id="320" r:id="rId14"/>
    <p:sldId id="305" r:id="rId15"/>
    <p:sldId id="306" r:id="rId16"/>
    <p:sldId id="307" r:id="rId17"/>
    <p:sldId id="308" r:id="rId18"/>
    <p:sldId id="309" r:id="rId19"/>
    <p:sldId id="310" r:id="rId20"/>
    <p:sldId id="322" r:id="rId21"/>
    <p:sldId id="312" r:id="rId22"/>
    <p:sldId id="311" r:id="rId23"/>
    <p:sldId id="313" r:id="rId24"/>
    <p:sldId id="323" r:id="rId25"/>
    <p:sldId id="315" r:id="rId26"/>
    <p:sldId id="316" r:id="rId27"/>
    <p:sldId id="325" r:id="rId28"/>
    <p:sldId id="324" r:id="rId29"/>
    <p:sldId id="30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655E4B-205A-40BF-926C-C3122CE0A9FF}">
          <p14:sldIdLst>
            <p14:sldId id="298"/>
          </p14:sldIdLst>
        </p14:section>
        <p14:section name="Start" id="{C1B2D6B8-9529-4A27-A1C5-6415A84F7D34}">
          <p14:sldIdLst>
            <p14:sldId id="300"/>
            <p14:sldId id="301"/>
            <p14:sldId id="302"/>
            <p14:sldId id="304"/>
            <p14:sldId id="321"/>
            <p14:sldId id="318"/>
            <p14:sldId id="317"/>
            <p14:sldId id="319"/>
            <p14:sldId id="320"/>
            <p14:sldId id="305"/>
            <p14:sldId id="306"/>
            <p14:sldId id="307"/>
            <p14:sldId id="308"/>
            <p14:sldId id="309"/>
            <p14:sldId id="310"/>
            <p14:sldId id="322"/>
            <p14:sldId id="312"/>
            <p14:sldId id="311"/>
            <p14:sldId id="313"/>
            <p14:sldId id="323"/>
            <p14:sldId id="315"/>
            <p14:sldId id="316"/>
            <p14:sldId id="325"/>
            <p14:sldId id="324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FF"/>
    <a:srgbClr val="0B46CB"/>
    <a:srgbClr val="9DB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88FDA-4B25-4575-987F-DC4425BBF4BB}" v="2" dt="2022-06-21T04:49:13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2" d="100"/>
          <a:sy n="9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data/ef-rp/intro?view=aspnetcore-6.0&amp;tabs=visual-studio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2787" y="527306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Abadi" panose="020B0604020202020204" pitchFamily="34" charset="0"/>
              </a:rPr>
              <a:t>Beaverton</a:t>
            </a:r>
            <a:br>
              <a:rPr lang="en-US" sz="4800" dirty="0">
                <a:solidFill>
                  <a:schemeClr val="bg2"/>
                </a:solidFill>
                <a:latin typeface="Abadi" panose="020B0604020202020204" pitchFamily="34" charset="0"/>
              </a:rPr>
            </a:br>
            <a:r>
              <a:rPr lang="en-US" sz="4800" dirty="0">
                <a:solidFill>
                  <a:schemeClr val="bg2"/>
                </a:solidFill>
                <a:latin typeface="Abadi" panose="020B0604020202020204" pitchFamily="34" charset="0"/>
              </a:rPr>
              <a:t>University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454" y="3722167"/>
            <a:ext cx="3205640" cy="77418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2"/>
                </a:solidFill>
                <a:latin typeface="Abadi" panose="020B0604020202020204" pitchFamily="34" charset="0"/>
              </a:rPr>
              <a:t>Management sys.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2"/>
                </a:solidFill>
                <a:latin typeface="Abadi" panose="020B0604020202020204" pitchFamily="34" charset="0"/>
              </a:rPr>
              <a:t>- Kefu Zhou 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6BF6C0-0DBC-4638-A6EC-B7E7BD4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80" y="801793"/>
            <a:ext cx="9501052" cy="5249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D85E0A-1F1C-74E0-94DF-6D378CBDA774}"/>
              </a:ext>
            </a:extLst>
          </p:cNvPr>
          <p:cNvSpPr txBox="1"/>
          <p:nvPr/>
        </p:nvSpPr>
        <p:spPr>
          <a:xfrm>
            <a:off x="8321039" y="1729047"/>
            <a:ext cx="227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highlight>
                  <a:srgbClr val="FFFF00"/>
                </a:highlight>
              </a:rPr>
              <a:t>Student Edit Page</a:t>
            </a:r>
          </a:p>
        </p:txBody>
      </p:sp>
    </p:spTree>
    <p:extLst>
      <p:ext uri="{BB962C8B-B14F-4D97-AF65-F5344CB8AC3E}">
        <p14:creationId xmlns:p14="http://schemas.microsoft.com/office/powerpoint/2010/main" val="232153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0CC1-5977-4EBA-9A6A-8AA9761F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Razor Pages in</a:t>
            </a:r>
            <a:br>
              <a:rPr lang="en-US" sz="2800" dirty="0"/>
            </a:br>
            <a:r>
              <a:rPr lang="en-US" sz="2800" dirty="0"/>
              <a:t>ASP.NET Core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48857-E255-462F-B756-9FB646E39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Cross platform development </a:t>
            </a:r>
            <a:br>
              <a:rPr lang="en-US" dirty="0"/>
            </a:br>
            <a:r>
              <a:rPr lang="en-US" dirty="0"/>
              <a:t>    Applications is deployed to Windows, Unix and Mac</a:t>
            </a:r>
            <a:br>
              <a:rPr lang="en-US" dirty="0"/>
            </a:br>
            <a:r>
              <a:rPr lang="en-US" dirty="0"/>
              <a:t>    operating systems. </a:t>
            </a:r>
          </a:p>
          <a:p>
            <a:r>
              <a:rPr lang="en-US" dirty="0"/>
              <a:t>2.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erver-side and page-focused </a:t>
            </a:r>
            <a:b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   T</a:t>
            </a:r>
            <a:r>
              <a:rPr lang="en-US" dirty="0"/>
              <a:t>he popular C# programming language for server-side</a:t>
            </a:r>
            <a:br>
              <a:rPr lang="en-US" dirty="0"/>
            </a:br>
            <a:r>
              <a:rPr lang="en-US" dirty="0"/>
              <a:t>    programming, and the easy-to-learn Razor templating</a:t>
            </a:r>
            <a:br>
              <a:rPr lang="en-US" dirty="0"/>
            </a:br>
            <a:r>
              <a:rPr lang="en-US" dirty="0"/>
              <a:t>    syntax for embedding C# in HTML mark-up to generate</a:t>
            </a:r>
            <a:br>
              <a:rPr lang="en-US" dirty="0"/>
            </a:br>
            <a:r>
              <a:rPr lang="en-US" dirty="0"/>
              <a:t>    content for browsers dynamically. </a:t>
            </a:r>
          </a:p>
          <a:p>
            <a:r>
              <a:rPr lang="en-US" dirty="0"/>
              <a:t>3. Razor Pages is suitable for developers of the</a:t>
            </a:r>
            <a:br>
              <a:rPr lang="en-US" dirty="0"/>
            </a:br>
            <a:r>
              <a:rPr lang="en-US" dirty="0"/>
              <a:t>    enterprise’s info system . It includes all of the</a:t>
            </a:r>
            <a:br>
              <a:rPr lang="en-US" dirty="0"/>
            </a:br>
            <a:r>
              <a:rPr lang="en-US" dirty="0"/>
              <a:t>    advanced features of ASP.NET Core (such as </a:t>
            </a:r>
            <a:br>
              <a:rPr lang="en-US" dirty="0"/>
            </a:br>
            <a:r>
              <a:rPr lang="en-US" dirty="0"/>
              <a:t>    dependency injection) making it just as suitable for </a:t>
            </a:r>
            <a:br>
              <a:rPr lang="en-US" dirty="0"/>
            </a:br>
            <a:r>
              <a:rPr lang="en-US" dirty="0"/>
              <a:t>    large, scalable, team-based projects.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20A39-4C0D-402E-8AE7-504E9C98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6" y="3043050"/>
            <a:ext cx="3275392" cy="3064505"/>
          </a:xfrm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ASP.NET Razor Pages is a server-side, page-focused framework that enables building dynamic, data-driven web sites with clean separation of concerns.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8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7673-B08D-4272-953B-51BC3C52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87" y="637095"/>
            <a:ext cx="3517567" cy="1229030"/>
          </a:xfrm>
        </p:spPr>
        <p:txBody>
          <a:bodyPr>
            <a:normAutofit/>
          </a:bodyPr>
          <a:lstStyle/>
          <a:p>
            <a:r>
              <a:rPr lang="en-US" sz="3100" dirty="0"/>
              <a:t>EF Core</a:t>
            </a:r>
            <a:br>
              <a:rPr lang="en-US" sz="2800" dirty="0"/>
            </a:b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905F5-F3BB-4E47-B1C8-4E77C45F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and Data entity model</a:t>
            </a:r>
          </a:p>
          <a:p>
            <a:r>
              <a:rPr lang="en-US" dirty="0"/>
              <a:t>With EF Core, data access is performed using a data model. A model is made up of entity classes (C#) and a DB context object that represents a session with the database. The DB context object allows Razor Page application querying and saving data. </a:t>
            </a:r>
          </a:p>
          <a:p>
            <a:r>
              <a:rPr lang="en-US" dirty="0"/>
              <a:t>EF supports the following model development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 a entity model from an existing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Hand code a entity model to match the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Once a entity model is created, use EF Migrations to create a database from the model. Migrations allow evolving the database as the model changes.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741C5-0E22-4A5F-8C2C-82402D265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2034078"/>
            <a:ext cx="3517567" cy="40081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Entity Framework(EF) Core  is a lightweight, extensible, open source and cross-platform version of the popular Entity Framework data access technology.</a:t>
            </a:r>
          </a:p>
          <a:p>
            <a:r>
              <a:rPr lang="en-US" dirty="0"/>
              <a:t>EF Core can serve as an object-relational mapper (O/RM), which:</a:t>
            </a:r>
            <a:br>
              <a:rPr lang="en-US" dirty="0"/>
            </a:br>
            <a:r>
              <a:rPr lang="en-US" dirty="0"/>
              <a:t>  Enables .NET developers to work</a:t>
            </a:r>
            <a:br>
              <a:rPr lang="en-US" dirty="0"/>
            </a:br>
            <a:r>
              <a:rPr lang="en-US" dirty="0"/>
              <a:t>  with a database using .NET objects.</a:t>
            </a:r>
          </a:p>
          <a:p>
            <a:r>
              <a:rPr lang="en-US" dirty="0"/>
              <a:t>  Eliminates the need for most of the</a:t>
            </a:r>
            <a:br>
              <a:rPr lang="en-US" dirty="0"/>
            </a:br>
            <a:r>
              <a:rPr lang="en-US" dirty="0"/>
              <a:t>  data-access code that typically needs</a:t>
            </a:r>
            <a:br>
              <a:rPr lang="en-US" dirty="0"/>
            </a:br>
            <a:r>
              <a:rPr lang="en-US" dirty="0"/>
              <a:t>  to be written.</a:t>
            </a:r>
          </a:p>
          <a:p>
            <a:r>
              <a:rPr lang="en-US" dirty="0"/>
              <a:t>EF Core supports many database engines as SQL Server and Oracle.</a:t>
            </a:r>
          </a:p>
        </p:txBody>
      </p:sp>
    </p:spTree>
    <p:extLst>
      <p:ext uri="{BB962C8B-B14F-4D97-AF65-F5344CB8AC3E}">
        <p14:creationId xmlns:p14="http://schemas.microsoft.com/office/powerpoint/2010/main" val="246640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43A1-7959-4ECF-9677-1C3E854A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56643-0A75-4D57-80F2-5B3126A3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on iPhone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F0DD1-3D7F-4411-8510-6227552E5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Bootstrap is the CSS Framework for developing responsive and mobile-first websites. </a:t>
            </a:r>
          </a:p>
          <a:p>
            <a:r>
              <a:rPr lang="en-US" dirty="0"/>
              <a:t>Bootstrap is deployed in ASP.NET Core to make  Razor Pages app working on many devices, such as Smart TV, PC, iPad, Mobile phone.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DCCB7-F81E-4E52-AFEE-B234E6D5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233" y="750444"/>
            <a:ext cx="3148277" cy="544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15FE38-F414-432B-BC4E-3F9AA939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30" y="143729"/>
            <a:ext cx="10058400" cy="942121"/>
          </a:xfrm>
        </p:spPr>
        <p:txBody>
          <a:bodyPr>
            <a:normAutofit/>
          </a:bodyPr>
          <a:lstStyle/>
          <a:p>
            <a:r>
              <a:rPr lang="en-US" sz="4400" dirty="0"/>
              <a:t>App on PC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9F147-69A6-4617-B675-0E8AC252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228725"/>
            <a:ext cx="1099947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8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F24DD-498F-444C-A76D-367477FA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28" y="403834"/>
            <a:ext cx="3517567" cy="2093975"/>
          </a:xfrm>
        </p:spPr>
        <p:txBody>
          <a:bodyPr/>
          <a:lstStyle/>
          <a:p>
            <a:r>
              <a:rPr lang="en-US" sz="2800" dirty="0"/>
              <a:t>ASP.NET Core</a:t>
            </a:r>
            <a:br>
              <a:rPr lang="en-US" sz="2800" dirty="0"/>
            </a:br>
            <a:r>
              <a:rPr lang="en-US" sz="2800" dirty="0"/>
              <a:t>Identity framework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2F157D-F7BF-41CA-88AA-43AC790D7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837773"/>
            <a:ext cx="5927725" cy="52443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A3F4F-4EE2-4354-9306-55961089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9451" y="2921749"/>
            <a:ext cx="3517567" cy="3064505"/>
          </a:xfrm>
        </p:spPr>
        <p:txBody>
          <a:bodyPr/>
          <a:lstStyle/>
          <a:p>
            <a:r>
              <a:rPr lang="en-US" dirty="0"/>
              <a:t>ASP.NET Core Identity framework is used to implement forms authentication. </a:t>
            </a:r>
          </a:p>
          <a:p>
            <a:r>
              <a:rPr lang="en-US" dirty="0"/>
              <a:t>There are many options to choose from for identifying your users including Windows Authentication and all of the third-party identity providers like Google, Microsoft, Facebook, and GitHub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9D4C6-5ADF-401F-A84D-9DFE66140850}"/>
              </a:ext>
            </a:extLst>
          </p:cNvPr>
          <p:cNvSpPr txBox="1"/>
          <p:nvPr/>
        </p:nvSpPr>
        <p:spPr>
          <a:xfrm>
            <a:off x="5754688" y="586328"/>
            <a:ext cx="359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Identity database Schema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4D4AD5-4942-4C34-B711-D81CB70263CD}"/>
              </a:ext>
            </a:extLst>
          </p:cNvPr>
          <p:cNvCxnSpPr/>
          <p:nvPr/>
        </p:nvCxnSpPr>
        <p:spPr>
          <a:xfrm>
            <a:off x="5866660" y="1164184"/>
            <a:ext cx="5332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12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A0A4EF-BCC0-4262-8067-DE72095E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60" y="538862"/>
            <a:ext cx="8239125" cy="5476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004571-DA5F-4FE4-8E38-0490EE48E1C6}"/>
              </a:ext>
            </a:extLst>
          </p:cNvPr>
          <p:cNvSpPr txBox="1"/>
          <p:nvPr/>
        </p:nvSpPr>
        <p:spPr>
          <a:xfrm>
            <a:off x="5006295" y="653337"/>
            <a:ext cx="3590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</a:t>
            </a:r>
            <a:br>
              <a:rPr lang="en-US" sz="2800" dirty="0"/>
            </a:br>
            <a:r>
              <a:rPr lang="en-US" sz="2800" dirty="0"/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3995196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84D0-FAE9-45A9-BE3F-C0B11A15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of </a:t>
            </a:r>
            <a:br>
              <a:rPr lang="en-US" dirty="0"/>
            </a:br>
            <a:r>
              <a:rPr lang="en-US" dirty="0"/>
              <a:t>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ADCA1-7F44-4C39-9EF2-DE05AC1EA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Structure</a:t>
            </a:r>
            <a:br>
              <a:rPr lang="en-US" dirty="0"/>
            </a:br>
            <a:r>
              <a:rPr lang="en-US" dirty="0"/>
              <a:t>objects</a:t>
            </a:r>
            <a:br>
              <a:rPr lang="en-US" dirty="0"/>
            </a:br>
            <a:r>
              <a:rPr lang="en-US" dirty="0"/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220160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9668-6130-4DA8-B09C-75EA1E88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Inside-1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27615-9645-498E-B5B7-94F4FBBFE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Top objects: </a:t>
            </a:r>
          </a:p>
          <a:p>
            <a:pPr marL="342900" indent="-342900">
              <a:buAutoNum type="arabicPeriod"/>
            </a:pPr>
            <a:r>
              <a:rPr lang="en-US" dirty="0"/>
              <a:t>Database connection.</a:t>
            </a:r>
          </a:p>
          <a:p>
            <a:pPr marL="342900" indent="-342900">
              <a:buAutoNum type="arabicPeriod"/>
            </a:pPr>
            <a:r>
              <a:rPr lang="en-US" dirty="0"/>
              <a:t>Asset of project such as </a:t>
            </a:r>
            <a:br>
              <a:rPr lang="en-US" dirty="0"/>
            </a:br>
            <a:r>
              <a:rPr lang="en-US" dirty="0"/>
              <a:t>CSS, ICON, JS, Head file.</a:t>
            </a:r>
          </a:p>
          <a:p>
            <a:pPr marL="342900" indent="-342900">
              <a:buAutoNum type="arabicPeriod"/>
            </a:pPr>
            <a:r>
              <a:rPr lang="en-US" dirty="0"/>
              <a:t>Identity entity .</a:t>
            </a:r>
          </a:p>
          <a:p>
            <a:pPr marL="342900" indent="-342900">
              <a:buAutoNum type="arabicPeriod"/>
            </a:pPr>
            <a:r>
              <a:rPr lang="en-US" dirty="0"/>
              <a:t>Data migration control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5B0ED-43E3-43E3-BD9F-61160E71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43" y="298581"/>
            <a:ext cx="3706226" cy="5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25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13A4E3-4FF8-4861-99D9-F32C86B8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43" y="986942"/>
            <a:ext cx="3041927" cy="5130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ECFC0-3EED-49B7-B08B-343A9DAE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55" y="986942"/>
            <a:ext cx="3153698" cy="5230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93948-F147-4AC9-A5ED-9430A71B8D26}"/>
              </a:ext>
            </a:extLst>
          </p:cNvPr>
          <p:cNvSpPr txBox="1"/>
          <p:nvPr/>
        </p:nvSpPr>
        <p:spPr>
          <a:xfrm>
            <a:off x="1901147" y="240237"/>
            <a:ext cx="700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Razor pages of Identity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546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997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Beaverton University’s Project 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152561"/>
              </p:ext>
            </p:extLst>
          </p:nvPr>
        </p:nvGraphicFramePr>
        <p:xfrm>
          <a:off x="1143317" y="2183335"/>
          <a:ext cx="10012363" cy="392617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333847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382777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941476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354263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825251"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 </a:t>
                      </a:r>
                      <a:r>
                        <a:rPr lang="en-US" altLang="zh-CN" sz="1600" b="0" cap="all" spc="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Instruction</a:t>
                      </a:r>
                      <a:endParaRPr lang="en-US" sz="1600" b="0" cap="all" spc="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all" spc="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2.</a:t>
                      </a:r>
                      <a:r>
                        <a:rPr lang="zh-CN" altLang="en-US" sz="2400" b="1" cap="all" spc="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600" b="1" cap="all" spc="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Framework</a:t>
                      </a:r>
                      <a:endParaRPr lang="en-US" sz="1600" b="1" cap="all" spc="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all" spc="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3. </a:t>
                      </a:r>
                      <a:r>
                        <a:rPr lang="en-US" sz="1600" b="1" cap="all" spc="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Inside of project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all" spc="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4. </a:t>
                      </a:r>
                      <a:r>
                        <a:rPr lang="en-US" sz="1600" b="1" cap="all" spc="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Code sample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Structure and</a:t>
                      </a:r>
                      <a:br>
                        <a:rPr lang="en-US" sz="1600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Scope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Razor Pages </a:t>
                      </a:r>
                      <a:br>
                        <a:rPr lang="en-US" sz="1600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in ASP.NET Core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The database</a:t>
                      </a:r>
                      <a:br>
                        <a:rPr lang="en-US" sz="1600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the data model and Entity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C#</a:t>
                      </a:r>
                      <a:r>
                        <a:rPr lang="zh-CN" altLang="en-US" sz="1600" cap="none" spc="0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 sz="1600" cap="none" spc="0" dirty="0">
                          <a:solidFill>
                            <a:schemeClr val="tx1"/>
                          </a:solidFill>
                        </a:rPr>
                        <a:t>HTML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CSHTML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876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The functions</a:t>
                      </a:r>
                    </a:p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EF Core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Bootstrap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Razor pages objects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SQL</a:t>
                      </a:r>
                      <a:br>
                        <a:rPr lang="en-US" sz="1600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LINQ </a:t>
                      </a:r>
                    </a:p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Data Annotations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screens created</a:t>
                      </a:r>
                      <a:br>
                        <a:rPr lang="en-US" sz="16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project</a:t>
                      </a:r>
                      <a:endParaRPr lang="en-US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Identity framework</a:t>
                      </a:r>
                    </a:p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Data migration</a:t>
                      </a:r>
                      <a:br>
                        <a:rPr lang="en-US" sz="16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Revers engineering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CSS</a:t>
                      </a:r>
                      <a:r>
                        <a:rPr lang="zh-CN" altLang="en-US" sz="1600" cap="none" spc="0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Bootstrap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Microsoft Edge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Devtools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9AC29-B3F2-4B08-900D-0B43F66E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035" y="812799"/>
            <a:ext cx="2726121" cy="4977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27FD4-B9A7-4CCB-A1F0-11E023CA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932" y="812799"/>
            <a:ext cx="2409889" cy="567732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0716E77-4668-43A5-B4AF-E84CCA33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of </a:t>
            </a:r>
            <a:br>
              <a:rPr lang="en-US" dirty="0"/>
            </a:br>
            <a:r>
              <a:rPr lang="en-US" sz="3600" dirty="0"/>
              <a:t>Project (2)</a:t>
            </a:r>
            <a:br>
              <a:rPr lang="en-US" sz="3600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75D5A2-6F45-4FFE-A8B3-D10C7506A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Data entity model</a:t>
            </a:r>
          </a:p>
          <a:p>
            <a:pPr marL="342900" indent="-342900">
              <a:buAutoNum type="arabicPeriod"/>
            </a:pPr>
            <a:r>
              <a:rPr lang="en-US" dirty="0"/>
              <a:t>Razor pages of project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5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84D0-FAE9-45A9-BE3F-C0B11A15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ADCA1-7F44-4C39-9EF2-DE05AC1EA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sample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0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7917E-D0CE-4B7A-832E-2E65A25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930" y="750444"/>
            <a:ext cx="7212451" cy="51404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7B85CE4-E939-477D-85D7-1EE2797B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sz="2400" dirty="0"/>
              <a:t>_layout.cshtml</a:t>
            </a:r>
            <a:br>
              <a:rPr lang="en-US" sz="2800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7D20B1-0BC4-4399-A8BD-D274A40E5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Skill set:</a:t>
            </a:r>
          </a:p>
          <a:p>
            <a:pPr marL="342900" indent="-342900">
              <a:buAutoNum type="arabicPeriod"/>
            </a:pPr>
            <a:r>
              <a:rPr lang="en-US" dirty="0"/>
              <a:t>C#</a:t>
            </a:r>
          </a:p>
          <a:p>
            <a:pPr marL="342900" indent="-342900">
              <a:buAutoNum type="arabicPeriod"/>
            </a:pPr>
            <a:r>
              <a:rPr lang="en-US" dirty="0"/>
              <a:t>CSS</a:t>
            </a:r>
          </a:p>
          <a:p>
            <a:pPr marL="342900" indent="-342900">
              <a:buAutoNum type="arabicPeriod"/>
            </a:pPr>
            <a:r>
              <a:rPr lang="en-US" dirty="0"/>
              <a:t>CSHTML</a:t>
            </a:r>
          </a:p>
          <a:p>
            <a:pPr marL="342900" indent="-342900">
              <a:buAutoNum type="arabicPeriod"/>
            </a:pPr>
            <a:r>
              <a:rPr lang="en-US" dirty="0"/>
              <a:t>Razor page</a:t>
            </a:r>
          </a:p>
        </p:txBody>
      </p:sp>
    </p:spTree>
    <p:extLst>
      <p:ext uri="{BB962C8B-B14F-4D97-AF65-F5344CB8AC3E}">
        <p14:creationId xmlns:p14="http://schemas.microsoft.com/office/powerpoint/2010/main" val="325344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CCF0-C7D1-4CD0-91BD-C45E6BFB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93073"/>
            <a:ext cx="3517567" cy="2093975"/>
          </a:xfrm>
        </p:spPr>
        <p:txBody>
          <a:bodyPr/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sz="2800" dirty="0"/>
              <a:t>_layout.cshtml</a:t>
            </a:r>
            <a:br>
              <a:rPr lang="en-US" sz="2800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F92D8D-1E9D-4FA0-8707-52D0958F4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5902" y="364494"/>
            <a:ext cx="7476098" cy="59721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19BE-4C16-4EF3-898F-CC10123F2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Skill set:</a:t>
            </a:r>
          </a:p>
          <a:p>
            <a:pPr marL="342900" indent="-342900">
              <a:buAutoNum type="arabicPeriod"/>
            </a:pPr>
            <a:r>
              <a:rPr lang="en-US" dirty="0"/>
              <a:t>C#, CSS</a:t>
            </a:r>
          </a:p>
          <a:p>
            <a:pPr marL="342900" indent="-342900">
              <a:buAutoNum type="arabicPeriod"/>
            </a:pPr>
            <a:r>
              <a:rPr lang="en-US" dirty="0"/>
              <a:t>Bootstrap</a:t>
            </a:r>
          </a:p>
          <a:p>
            <a:pPr marL="342900" indent="-342900">
              <a:buAutoNum type="arabicPeriod"/>
            </a:pPr>
            <a:r>
              <a:rPr lang="en-US" dirty="0"/>
              <a:t>CSHTML</a:t>
            </a:r>
          </a:p>
          <a:p>
            <a:pPr marL="342900" indent="-342900">
              <a:buAutoNum type="arabicPeriod"/>
            </a:pPr>
            <a:r>
              <a:rPr lang="en-US" dirty="0"/>
              <a:t>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73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CCF0-C7D1-4CD0-91BD-C45E6BFB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93073"/>
            <a:ext cx="3517567" cy="2093975"/>
          </a:xfrm>
        </p:spPr>
        <p:txBody>
          <a:bodyPr/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sz="2800" dirty="0"/>
              <a:t>_student class</a:t>
            </a:r>
            <a:br>
              <a:rPr lang="en-US" sz="2800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19BE-4C16-4EF3-898F-CC10123F2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Skill set:</a:t>
            </a:r>
          </a:p>
          <a:p>
            <a:pPr marL="342900" indent="-342900">
              <a:buAutoNum type="arabicPeriod"/>
            </a:pPr>
            <a:r>
              <a:rPr lang="en-US" dirty="0"/>
              <a:t>C#</a:t>
            </a:r>
          </a:p>
          <a:p>
            <a:pPr marL="342900" indent="-342900">
              <a:buAutoNum type="arabicPeriod"/>
            </a:pPr>
            <a:r>
              <a:rPr lang="en-US" dirty="0"/>
              <a:t>Data entity class design</a:t>
            </a:r>
          </a:p>
          <a:p>
            <a:pPr marL="342900" indent="-342900">
              <a:buAutoNum type="arabicPeriod"/>
            </a:pPr>
            <a:r>
              <a:rPr lang="en-US" dirty="0"/>
              <a:t>Tag Helpers in ASP.NET Core</a:t>
            </a:r>
          </a:p>
          <a:p>
            <a:pPr marL="342900" indent="-342900">
              <a:buAutoNum type="arabicPeriod"/>
            </a:pPr>
            <a:r>
              <a:rPr lang="en-US" dirty="0"/>
              <a:t>Data validation</a:t>
            </a:r>
          </a:p>
          <a:p>
            <a:pPr marL="342900" indent="-342900">
              <a:buAutoNum type="arabicPeriod"/>
            </a:pPr>
            <a:r>
              <a:rPr lang="en-US" dirty="0"/>
              <a:t>Message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8EE6B-EB55-4A00-8637-8F8018C3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957" y="0"/>
            <a:ext cx="5764668" cy="68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55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CCF0-C7D1-4CD0-91BD-C45E6BFB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93073"/>
            <a:ext cx="3517567" cy="2093975"/>
          </a:xfrm>
        </p:spPr>
        <p:txBody>
          <a:bodyPr/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sz="3600" dirty="0"/>
              <a:t>_data migration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D19BE-4C16-4EF3-898F-CC10123F2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Skill set:</a:t>
            </a:r>
          </a:p>
          <a:p>
            <a:pPr marL="342900" indent="-342900">
              <a:buAutoNum type="arabicPeriod"/>
            </a:pPr>
            <a:r>
              <a:rPr lang="en-US" dirty="0"/>
              <a:t>C#</a:t>
            </a:r>
          </a:p>
          <a:p>
            <a:pPr marL="342900" indent="-342900">
              <a:buAutoNum type="arabicPeriod"/>
            </a:pPr>
            <a:r>
              <a:rPr lang="en-US" dirty="0"/>
              <a:t>DB Context</a:t>
            </a:r>
          </a:p>
          <a:p>
            <a:pPr marL="342900" indent="-342900">
              <a:buAutoNum type="arabicPeriod"/>
            </a:pPr>
            <a:r>
              <a:rPr lang="en-US" dirty="0"/>
              <a:t>EF Core</a:t>
            </a:r>
          </a:p>
          <a:p>
            <a:pPr marL="342900" indent="-342900">
              <a:buAutoNum type="arabicPeriod"/>
            </a:pPr>
            <a:r>
              <a:rPr lang="en-US" dirty="0"/>
              <a:t>NuGet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ABA76-FD3E-43FC-8E02-B29322C6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519" y="175368"/>
            <a:ext cx="5762758" cy="65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3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8B766-AA01-4B4D-8DA9-A2AF402C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177" y="2138460"/>
            <a:ext cx="4448175" cy="30289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3FFF48-2E21-4517-83F4-BC64FE01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564C0-E570-4906-BEB2-21CEF9A15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38DFD-F73E-4962-B0DD-6D1D8DA41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2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D74BE8-A15F-4123-AA6B-CB0EAC8A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</a:t>
            </a:r>
            <a:br>
              <a:rPr lang="en-US" dirty="0"/>
            </a:br>
            <a:r>
              <a:rPr lang="en-US" dirty="0"/>
              <a:t>Beaverton</a:t>
            </a:r>
            <a:br>
              <a:rPr lang="en-US" dirty="0"/>
            </a:br>
            <a:r>
              <a:rPr lang="en-US" dirty="0"/>
              <a:t>University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5322F-9A34-43DF-83E4-E7A5FCF3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482" y="812799"/>
            <a:ext cx="6180846" cy="5294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I am applying the development job on ASP.NET Core. This project is to show the understanding of system development and needed skill  set.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Beaverton University 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 a basic university web site. Users can view and update student, course, and instructor information. 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The prototype of the project is  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Razor Pages with Entity Framework Core in ASP.NET Core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that is 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developed by Microsoft. This is the key sample document for the developers of Razor Page in ASP.NET Core for years.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ASP.NET Razor Pages is a server-side, page-focused framework that enables building dynamic, data-driven web sites with clean separation of concerns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A9D4FF-C553-404B-BCEB-32B54133C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789" y="3136360"/>
            <a:ext cx="3517567" cy="24153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 developer of Razor Page Core</a:t>
            </a:r>
            <a:br>
              <a:rPr lang="en-US" dirty="0"/>
            </a:br>
            <a:r>
              <a:rPr lang="en-US" dirty="0"/>
              <a:t>   What you know.</a:t>
            </a:r>
            <a:br>
              <a:rPr lang="en-US" dirty="0"/>
            </a:br>
            <a:r>
              <a:rPr lang="en-US" dirty="0"/>
              <a:t>   What you do.</a:t>
            </a:r>
            <a:br>
              <a:rPr lang="en-US" dirty="0"/>
            </a:br>
            <a:r>
              <a:rPr lang="en-US" dirty="0"/>
              <a:t>   What you see, </a:t>
            </a:r>
            <a:br>
              <a:rPr lang="en-US" dirty="0"/>
            </a:br>
            <a:r>
              <a:rPr lang="en-US" dirty="0"/>
              <a:t>   What you get.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project is with Kefu Zhou’s resume.</a:t>
            </a:r>
          </a:p>
        </p:txBody>
      </p:sp>
    </p:spTree>
    <p:extLst>
      <p:ext uri="{BB962C8B-B14F-4D97-AF65-F5344CB8AC3E}">
        <p14:creationId xmlns:p14="http://schemas.microsoft.com/office/powerpoint/2010/main" val="22487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A8DE5F9-EECC-4459-8E70-B79786B8CBBA}"/>
              </a:ext>
            </a:extLst>
          </p:cNvPr>
          <p:cNvGrpSpPr/>
          <p:nvPr/>
        </p:nvGrpSpPr>
        <p:grpSpPr>
          <a:xfrm>
            <a:off x="1419228" y="1499834"/>
            <a:ext cx="9734050" cy="4594446"/>
            <a:chOff x="1514478" y="566384"/>
            <a:chExt cx="9734050" cy="45944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5B6958-5D20-4CEF-9E07-1D707BAF0AE2}"/>
                </a:ext>
              </a:extLst>
            </p:cNvPr>
            <p:cNvSpPr txBox="1"/>
            <p:nvPr/>
          </p:nvSpPr>
          <p:spPr>
            <a:xfrm>
              <a:off x="1514503" y="2042140"/>
              <a:ext cx="972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EF Core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D81BA1-2340-460D-933B-BD5B72D9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64" y="1804303"/>
              <a:ext cx="790575" cy="7905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AE4CD53-5070-42D0-9B2C-6C7ECEFA5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9387" y="668118"/>
              <a:ext cx="646331" cy="64633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2C5AAC-D3B9-4700-90AF-93D4CF6B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7265" y="3084732"/>
              <a:ext cx="790574" cy="79057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777137-ADB4-47B7-A342-41B66A92FAB7}"/>
                </a:ext>
              </a:extLst>
            </p:cNvPr>
            <p:cNvSpPr txBox="1"/>
            <p:nvPr/>
          </p:nvSpPr>
          <p:spPr>
            <a:xfrm>
              <a:off x="1545822" y="3171474"/>
              <a:ext cx="7905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DataModel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BCB2A1D-DB3F-404D-B2C8-5D5E03934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0700" y="1691813"/>
              <a:ext cx="917853" cy="917853"/>
            </a:xfrm>
            <a:prstGeom prst="rect">
              <a:avLst/>
            </a:prstGeom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C22DAD7-0FCF-41E5-8E9A-B1E8BEC02A37}"/>
                </a:ext>
              </a:extLst>
            </p:cNvPr>
            <p:cNvSpPr/>
            <p:nvPr/>
          </p:nvSpPr>
          <p:spPr>
            <a:xfrm>
              <a:off x="4031832" y="3127431"/>
              <a:ext cx="1580736" cy="635149"/>
            </a:xfrm>
            <a:prstGeom prst="roundRect">
              <a:avLst/>
            </a:prstGeom>
            <a:solidFill>
              <a:srgbClr val="007A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ASP.NET Core</a:t>
              </a:r>
              <a:br>
                <a:rPr lang="en-US" dirty="0"/>
              </a:br>
              <a:r>
                <a:rPr lang="en-US" dirty="0" err="1"/>
                <a:t>RazorPage</a:t>
              </a:r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ADB3A8B-F4E4-4240-B3AE-9AB88318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8523" y="2806976"/>
              <a:ext cx="1165156" cy="1271079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F115C36-7A30-48B7-9666-D2A3911F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8035" y="1908790"/>
              <a:ext cx="1119868" cy="6351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7D957EF-626F-4F11-8586-479C197F9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10351" y="566384"/>
              <a:ext cx="853212" cy="849797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3C12CE3-90E2-498A-B33E-8EA631D8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15403" y="2330284"/>
              <a:ext cx="1124791" cy="112479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9C4641F-316A-4DD5-A508-78B341692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74009" y="3929830"/>
              <a:ext cx="692980" cy="79043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DEE62D2-83DA-45DB-B9A5-4CEBE363C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74008" y="1092953"/>
              <a:ext cx="755374" cy="755374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A262059-9606-4601-B221-13AC532E60EE}"/>
                </a:ext>
              </a:extLst>
            </p:cNvPr>
            <p:cNvSpPr txBox="1"/>
            <p:nvPr/>
          </p:nvSpPr>
          <p:spPr>
            <a:xfrm>
              <a:off x="10112091" y="1226907"/>
              <a:ext cx="1119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Manager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31F2D8F-9343-4D33-A63F-837D23EA6A90}"/>
                </a:ext>
              </a:extLst>
            </p:cNvPr>
            <p:cNvSpPr txBox="1"/>
            <p:nvPr/>
          </p:nvSpPr>
          <p:spPr>
            <a:xfrm>
              <a:off x="10105462" y="2671391"/>
              <a:ext cx="1119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Student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C27299B-698A-4068-BC58-7C0F3EBAF34B}"/>
                </a:ext>
              </a:extLst>
            </p:cNvPr>
            <p:cNvSpPr txBox="1"/>
            <p:nvPr/>
          </p:nvSpPr>
          <p:spPr>
            <a:xfrm>
              <a:off x="10128660" y="4155635"/>
              <a:ext cx="1119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Teacher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D0EEE1-12E5-4DF6-B35F-BB8A9F5A454C}"/>
                </a:ext>
              </a:extLst>
            </p:cNvPr>
            <p:cNvGrpSpPr/>
            <p:nvPr/>
          </p:nvGrpSpPr>
          <p:grpSpPr>
            <a:xfrm>
              <a:off x="2666315" y="4549204"/>
              <a:ext cx="4916414" cy="552056"/>
              <a:chOff x="2688469" y="4606354"/>
              <a:chExt cx="4582545" cy="64747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C5C9A5C-50E6-45A0-8114-85649B61C079}"/>
                  </a:ext>
                </a:extLst>
              </p:cNvPr>
              <p:cNvGrpSpPr/>
              <p:nvPr/>
            </p:nvGrpSpPr>
            <p:grpSpPr>
              <a:xfrm>
                <a:off x="2688469" y="4606354"/>
                <a:ext cx="2395126" cy="647473"/>
                <a:chOff x="2575350" y="4713614"/>
                <a:chExt cx="2395126" cy="647473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C1713D39-C28C-4142-84DD-D1721451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V="1">
                  <a:off x="4158565" y="4713614"/>
                  <a:ext cx="811911" cy="647473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42356187-4594-4BA0-A084-661234C021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5350" y="4713614"/>
                  <a:ext cx="1580736" cy="647473"/>
                </a:xfrm>
                <a:prstGeom prst="rect">
                  <a:avLst/>
                </a:prstGeom>
              </p:spPr>
            </p:pic>
          </p:grp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1B4BADC-570A-4933-A5EB-A5E43F5D1FAB}"/>
                  </a:ext>
                </a:extLst>
              </p:cNvPr>
              <p:cNvSpPr/>
              <p:nvPr/>
            </p:nvSpPr>
            <p:spPr>
              <a:xfrm>
                <a:off x="5083596" y="4606354"/>
                <a:ext cx="1088604" cy="635149"/>
              </a:xfrm>
              <a:prstGeom prst="roundRect">
                <a:avLst/>
              </a:prstGeom>
              <a:solidFill>
                <a:srgbClr val="007A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ASP.NET Core</a:t>
                </a:r>
                <a:br>
                  <a:rPr lang="en-US" sz="1400" dirty="0"/>
                </a:br>
                <a:r>
                  <a:rPr lang="en-US" sz="1400" dirty="0"/>
                  <a:t>Data </a:t>
                </a:r>
                <a:br>
                  <a:rPr lang="en-US" sz="1400" dirty="0"/>
                </a:br>
                <a:r>
                  <a:rPr lang="en-US" sz="1400" dirty="0" err="1"/>
                  <a:t>Annptation</a:t>
                </a:r>
                <a:endParaRPr lang="en-US" sz="1400" dirty="0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F44546F4-671D-40E3-AE0A-614EE8F3ACB9}"/>
                  </a:ext>
                </a:extLst>
              </p:cNvPr>
              <p:cNvSpPr/>
              <p:nvPr/>
            </p:nvSpPr>
            <p:spPr>
              <a:xfrm>
                <a:off x="6182410" y="4606354"/>
                <a:ext cx="1088604" cy="635149"/>
              </a:xfrm>
              <a:prstGeom prst="roundRect">
                <a:avLst/>
              </a:prstGeom>
              <a:solidFill>
                <a:srgbClr val="007A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/>
                  <a:t>ASP.NET Core</a:t>
                </a:r>
                <a:br>
                  <a:rPr lang="en-US" sz="1400" dirty="0"/>
                </a:br>
                <a:r>
                  <a:rPr lang="en-US" sz="1400" dirty="0"/>
                  <a:t>Identity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61A340-9F88-4CA1-A5DF-552D17BB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V="1">
              <a:off x="3925716" y="1795506"/>
              <a:ext cx="755373" cy="783271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026D97F-8B77-4594-BEC3-9BDF9115C4FB}"/>
                </a:ext>
              </a:extLst>
            </p:cNvPr>
            <p:cNvCxnSpPr>
              <a:stCxn id="39" idx="2"/>
              <a:endCxn id="20" idx="0"/>
            </p:cNvCxnSpPr>
            <p:nvPr/>
          </p:nvCxnSpPr>
          <p:spPr>
            <a:xfrm flipH="1">
              <a:off x="3042552" y="1314449"/>
              <a:ext cx="1" cy="489854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768846-5CEE-466C-BAE6-7587C88EA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5400000">
              <a:off x="3622810" y="3106889"/>
              <a:ext cx="220791" cy="7905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5456BD-9130-4F21-A9FF-C79149313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01404" y="2501448"/>
              <a:ext cx="188992" cy="676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C0B616-8385-455D-AA4F-34EE1E505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88143" y="2443798"/>
              <a:ext cx="220790" cy="7905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AB69F4-1F5C-4648-AB1B-CBD300D52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84568" y="2113225"/>
              <a:ext cx="786452" cy="2255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6E796D-2504-41C2-A045-F0F6C31AC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626319" y="2179024"/>
              <a:ext cx="464427" cy="133208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A76258-20AB-47F3-A9E0-9873706C9779}"/>
                </a:ext>
              </a:extLst>
            </p:cNvPr>
            <p:cNvCxnSpPr>
              <a:cxnSpLocks/>
              <a:stCxn id="54" idx="3"/>
              <a:endCxn id="59" idx="1"/>
            </p:cNvCxnSpPr>
            <p:nvPr/>
          </p:nvCxnSpPr>
          <p:spPr>
            <a:xfrm flipV="1">
              <a:off x="5612568" y="3442516"/>
              <a:ext cx="785955" cy="2490"/>
            </a:xfrm>
            <a:prstGeom prst="line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94114BB-B716-479D-A83E-F33F5E91E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6051" y="3762580"/>
              <a:ext cx="0" cy="790430"/>
            </a:xfrm>
            <a:prstGeom prst="line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A17E992-5F25-4783-80F9-D0421EF06D23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7036957" y="1416181"/>
              <a:ext cx="1012" cy="502134"/>
            </a:xfrm>
            <a:prstGeom prst="line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E4963D8-F517-4C33-A67B-003B46B15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1101" y="2501448"/>
              <a:ext cx="0" cy="583284"/>
            </a:xfrm>
            <a:prstGeom prst="line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87535C-02A5-4463-A323-DF7C4E347526}"/>
                </a:ext>
              </a:extLst>
            </p:cNvPr>
            <p:cNvSpPr/>
            <p:nvPr/>
          </p:nvSpPr>
          <p:spPr>
            <a:xfrm>
              <a:off x="8334375" y="668118"/>
              <a:ext cx="153294" cy="442263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4BEE5417-6908-4651-BCDF-6407E26E58F3}"/>
                </a:ext>
              </a:extLst>
            </p:cNvPr>
            <p:cNvSpPr/>
            <p:nvPr/>
          </p:nvSpPr>
          <p:spPr>
            <a:xfrm>
              <a:off x="8000060" y="1985193"/>
              <a:ext cx="314813" cy="48163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B16C138-F353-4525-8A74-1FE04AD6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0997246">
              <a:off x="8484024" y="2816178"/>
              <a:ext cx="335309" cy="499915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D2DAE1A-511F-4CB5-8732-B9C06185CB40}"/>
                </a:ext>
              </a:extLst>
            </p:cNvPr>
            <p:cNvSpPr txBox="1"/>
            <p:nvPr/>
          </p:nvSpPr>
          <p:spPr>
            <a:xfrm>
              <a:off x="1535069" y="4514499"/>
              <a:ext cx="1029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ASP.NET Core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6100FC-CD59-44EC-9D9D-F9AC3FCD0447}"/>
                </a:ext>
              </a:extLst>
            </p:cNvPr>
            <p:cNvSpPr txBox="1"/>
            <p:nvPr/>
          </p:nvSpPr>
          <p:spPr>
            <a:xfrm>
              <a:off x="1514478" y="663472"/>
              <a:ext cx="1153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SQL</a:t>
              </a:r>
              <a:br>
                <a:rPr lang="en-US" dirty="0"/>
              </a:br>
              <a:r>
                <a:rPr lang="en-US" dirty="0"/>
                <a:t>2019</a:t>
              </a:r>
            </a:p>
          </p:txBody>
        </p:sp>
      </p:grpSp>
      <p:sp>
        <p:nvSpPr>
          <p:cNvPr id="65" name="Title 1">
            <a:extLst>
              <a:ext uri="{FF2B5EF4-FFF2-40B4-BE49-F238E27FC236}">
                <a16:creationId xmlns:a16="http://schemas.microsoft.com/office/drawing/2014/main" id="{D357E87C-4309-4A53-80E5-A975A2E8BAB6}"/>
              </a:ext>
            </a:extLst>
          </p:cNvPr>
          <p:cNvSpPr txBox="1">
            <a:spLocks/>
          </p:cNvSpPr>
          <p:nvPr/>
        </p:nvSpPr>
        <p:spPr>
          <a:xfrm>
            <a:off x="1353585" y="321439"/>
            <a:ext cx="10058400" cy="1024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Structure and Scope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2CEA6C0-D887-46D6-A721-40C2C1E58408}"/>
              </a:ext>
            </a:extLst>
          </p:cNvPr>
          <p:cNvCxnSpPr/>
          <p:nvPr/>
        </p:nvCxnSpPr>
        <p:spPr>
          <a:xfrm>
            <a:off x="1450572" y="1238250"/>
            <a:ext cx="9560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72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7A66-1D1B-4EE7-9E46-5D773F790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br>
              <a:rPr lang="en-US" dirty="0"/>
            </a:br>
            <a:r>
              <a:rPr lang="en-US" sz="3200" dirty="0"/>
              <a:t>- </a:t>
            </a:r>
            <a:r>
              <a:rPr lang="en-US" sz="2800" dirty="0"/>
              <a:t>system point</a:t>
            </a:r>
            <a:br>
              <a:rPr lang="en-US" sz="2800" dirty="0"/>
            </a:br>
            <a:r>
              <a:rPr lang="en-US" sz="2800" dirty="0"/>
              <a:t>   of 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A1D4-379F-4C7B-AB55-A2311B88A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971422"/>
            <a:ext cx="5928344" cy="52947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Login:</a:t>
            </a:r>
            <a:br>
              <a:rPr lang="en-US" dirty="0"/>
            </a:b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Manages users, passwords, profile data, roles, claims, tokens, email confirmation, and more.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CRUD operations for objects:</a:t>
            </a:r>
            <a:b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c- Create, r- Read, u-Update, d-Delete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Business roles such as</a:t>
            </a:r>
            <a:b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1. UI Switch</a:t>
            </a:r>
            <a:b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2. Admin</a:t>
            </a:r>
            <a:b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3. Assignment</a:t>
            </a:r>
            <a:b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4. Code list restriction</a:t>
            </a:r>
            <a:b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5. Operation restriction, …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Operations:</a:t>
            </a:r>
            <a:b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1. Efficiency: Tab key order, first focus on page, …</a:t>
            </a:r>
            <a:b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2. Data-clean: Validation, Format and Message </a:t>
            </a:r>
            <a:b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3. Easy maintenance</a:t>
            </a:r>
          </a:p>
          <a:p>
            <a:b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AC5B9-5013-4F31-ADC6-A9F784DCC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Users are in 3 categories:</a:t>
            </a:r>
            <a:br>
              <a:rPr lang="en-US" dirty="0"/>
            </a:br>
            <a:r>
              <a:rPr lang="en-US" dirty="0"/>
              <a:t>Manager, Student and Teacher</a:t>
            </a:r>
          </a:p>
          <a:p>
            <a:r>
              <a:rPr lang="en-US" dirty="0"/>
              <a:t>Manage objects:</a:t>
            </a:r>
            <a:br>
              <a:rPr lang="en-US" dirty="0"/>
            </a:br>
            <a:r>
              <a:rPr lang="en-US" dirty="0"/>
              <a:t>  1. Users</a:t>
            </a:r>
            <a:br>
              <a:rPr lang="en-US" dirty="0"/>
            </a:br>
            <a:r>
              <a:rPr lang="en-US" dirty="0"/>
              <a:t>  2. Course</a:t>
            </a:r>
            <a:br>
              <a:rPr lang="en-US" dirty="0"/>
            </a:br>
            <a:r>
              <a:rPr lang="en-US" dirty="0"/>
              <a:t>  3. Enrollment</a:t>
            </a:r>
            <a:br>
              <a:rPr lang="en-US" dirty="0"/>
            </a:br>
            <a:r>
              <a:rPr lang="en-US" dirty="0"/>
              <a:t>  4. Course assignment</a:t>
            </a:r>
            <a:br>
              <a:rPr lang="en-US" dirty="0"/>
            </a:br>
            <a:r>
              <a:rPr lang="en-US" dirty="0"/>
              <a:t>  5. Credits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802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E4F53C-A624-4839-918D-C319BA18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28C813-AF82-4248-BC7E-264B5CBC2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 </a:t>
            </a:r>
            <a:br>
              <a:rPr lang="en-US" dirty="0"/>
            </a:br>
            <a:r>
              <a:rPr lang="en-US" dirty="0"/>
              <a:t>key technologies</a:t>
            </a:r>
          </a:p>
        </p:txBody>
      </p:sp>
    </p:spTree>
    <p:extLst>
      <p:ext uri="{BB962C8B-B14F-4D97-AF65-F5344CB8AC3E}">
        <p14:creationId xmlns:p14="http://schemas.microsoft.com/office/powerpoint/2010/main" val="78950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AED55-6651-48E5-A0AB-8E5C557C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5" y="141439"/>
            <a:ext cx="10998629" cy="62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7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67C79-053C-471A-AB63-581E1E41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140453"/>
            <a:ext cx="12192000" cy="65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0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1EF00-5110-4E2A-ADB9-E3BA16F8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07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613A3-4369-10DE-ABA6-45A62395206C}"/>
              </a:ext>
            </a:extLst>
          </p:cNvPr>
          <p:cNvSpPr txBox="1"/>
          <p:nvPr/>
        </p:nvSpPr>
        <p:spPr>
          <a:xfrm>
            <a:off x="8321039" y="1729047"/>
            <a:ext cx="238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highlight>
                  <a:srgbClr val="FFFF00"/>
                </a:highlight>
              </a:rPr>
              <a:t>Student Index Page</a:t>
            </a:r>
          </a:p>
        </p:txBody>
      </p:sp>
    </p:spTree>
    <p:extLst>
      <p:ext uri="{BB962C8B-B14F-4D97-AF65-F5344CB8AC3E}">
        <p14:creationId xmlns:p14="http://schemas.microsoft.com/office/powerpoint/2010/main" val="186937891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2110</TotalTime>
  <Words>1065</Words>
  <Application>Microsoft Office PowerPoint</Application>
  <PresentationFormat>Widescreen</PresentationFormat>
  <Paragraphs>119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Abadi</vt:lpstr>
      <vt:lpstr>Bookman Old Style</vt:lpstr>
      <vt:lpstr>Calibri</vt:lpstr>
      <vt:lpstr>Franklin Gothic Book</vt:lpstr>
      <vt:lpstr>Open Sans</vt:lpstr>
      <vt:lpstr>Segoe UI</vt:lpstr>
      <vt:lpstr>1_RetrospectVTI</vt:lpstr>
      <vt:lpstr>Beaverton University</vt:lpstr>
      <vt:lpstr>Beaverton University’s Project </vt:lpstr>
      <vt:lpstr>Project: Beaverton University</vt:lpstr>
      <vt:lpstr>PowerPoint Presentation</vt:lpstr>
      <vt:lpstr>Functions - system point    of view </vt:lpstr>
      <vt:lpstr>Overview  </vt:lpstr>
      <vt:lpstr>PowerPoint Presentation</vt:lpstr>
      <vt:lpstr>PowerPoint Presentation</vt:lpstr>
      <vt:lpstr>PowerPoint Presentation</vt:lpstr>
      <vt:lpstr>PowerPoint Presentation</vt:lpstr>
      <vt:lpstr>Razor Pages in ASP.NET Core  </vt:lpstr>
      <vt:lpstr>EF Core  </vt:lpstr>
      <vt:lpstr>Bootstrap  </vt:lpstr>
      <vt:lpstr>App on PC</vt:lpstr>
      <vt:lpstr>ASP.NET Core Identity framework </vt:lpstr>
      <vt:lpstr>PowerPoint Presentation</vt:lpstr>
      <vt:lpstr>Inside of  the project</vt:lpstr>
      <vt:lpstr>Inside-1 </vt:lpstr>
      <vt:lpstr>PowerPoint Presentation</vt:lpstr>
      <vt:lpstr>Inside of  Project (2) </vt:lpstr>
      <vt:lpstr>Skill Set</vt:lpstr>
      <vt:lpstr>Code _layout.cshtml </vt:lpstr>
      <vt:lpstr>Code _layout.cshtml </vt:lpstr>
      <vt:lpstr>Code _student class </vt:lpstr>
      <vt:lpstr>Code _data migration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zhou kefu</dc:creator>
  <cp:lastModifiedBy>zhou kefu</cp:lastModifiedBy>
  <cp:revision>6</cp:revision>
  <dcterms:created xsi:type="dcterms:W3CDTF">2022-03-17T15:35:27Z</dcterms:created>
  <dcterms:modified xsi:type="dcterms:W3CDTF">2022-06-21T04:51:01Z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